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Shape 12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Shape 12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s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s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s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s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s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s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s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s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s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s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s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s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09.png"/><Relationship Id="rId4" Type="http://schemas.openxmlformats.org/officeDocument/2006/relationships/image" Target="../media/image1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04.png"/><Relationship Id="rId4" Type="http://schemas.openxmlformats.org/officeDocument/2006/relationships/image" Target="../media/image01.png"/><Relationship Id="rId5" Type="http://schemas.openxmlformats.org/officeDocument/2006/relationships/image" Target="../media/image0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://earthobservatory.nasa.gov/Features/CarbonCycle/page4.php" TargetMode="External"/><Relationship Id="rId4" Type="http://schemas.openxmlformats.org/officeDocument/2006/relationships/hyperlink" Target="https://www.mpg.de/19314/carbon_cycle" TargetMode="External"/><Relationship Id="rId5" Type="http://schemas.openxmlformats.org/officeDocument/2006/relationships/hyperlink" Target="https://eo.ucar.edu/kids/green/cycles6.htm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5.jpg"/><Relationship Id="rId4" Type="http://schemas.openxmlformats.org/officeDocument/2006/relationships/image" Target="../media/image08.png"/></Relationships>
</file>

<file path=ppt/slides/_rels/slide5.xml.rels><?xml version="1.0" encoding="UTF-8" standalone="yes"?><Relationships xmlns="http://schemas.openxmlformats.org/package/2006/relationships"><Relationship Id="rId11" Type="http://schemas.openxmlformats.org/officeDocument/2006/relationships/hyperlink" Target="http://www.physicalgeography.net/physgeoglos/l.html#litter" TargetMode="External"/><Relationship Id="rId10" Type="http://schemas.openxmlformats.org/officeDocument/2006/relationships/hyperlink" Target="http://www.physicalgeography.net/physgeoglos/l.html#limestone" TargetMode="External"/><Relationship Id="rId13" Type="http://schemas.openxmlformats.org/officeDocument/2006/relationships/hyperlink" Target="http://www.physicalgeography.net/physgeoglos/h.html#humus" TargetMode="External"/><Relationship Id="rId12" Type="http://schemas.openxmlformats.org/officeDocument/2006/relationships/hyperlink" Target="http://www.physicalgeography.net/physgeoglos/s.html#soil_organic_matter" TargetMode="Externa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hyperlink" Target="http://www.physicalgeography.net/physgeoglos/i.html#inorganic" TargetMode="External"/><Relationship Id="rId4" Type="http://schemas.openxmlformats.org/officeDocument/2006/relationships/hyperlink" Target="http://www.physicalgeography.net/physgeoglos/o.html#organic" TargetMode="External"/><Relationship Id="rId9" Type="http://schemas.openxmlformats.org/officeDocument/2006/relationships/hyperlink" Target="http://www.physicalgeography.net/physgeoglos/s.html#shale" TargetMode="External"/><Relationship Id="rId5" Type="http://schemas.openxmlformats.org/officeDocument/2006/relationships/hyperlink" Target="http://www.physicalgeography.net/physgeoglos/f.html#fossil_fuel" TargetMode="External"/><Relationship Id="rId6" Type="http://schemas.openxmlformats.org/officeDocument/2006/relationships/hyperlink" Target="http://www.physicalgeography.net/physgeoglos/c.html#coal" TargetMode="External"/><Relationship Id="rId7" Type="http://schemas.openxmlformats.org/officeDocument/2006/relationships/hyperlink" Target="http://www.physicalgeography.net/physgeoglos/o.html#oil" TargetMode="External"/><Relationship Id="rId8" Type="http://schemas.openxmlformats.org/officeDocument/2006/relationships/hyperlink" Target="http://www.physicalgeography.net/physgeoglos/n.html#natural_gas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2.jpg"/><Relationship Id="rId4" Type="http://schemas.openxmlformats.org/officeDocument/2006/relationships/image" Target="../media/image00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06.png"/><Relationship Id="rId4" Type="http://schemas.openxmlformats.org/officeDocument/2006/relationships/image" Target="../media/image0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ctrTitle"/>
          </p:nvPr>
        </p:nvSpPr>
        <p:spPr>
          <a:xfrm>
            <a:off x="311708" y="530850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s"/>
              <a:t>Carbon Life Cycle</a:t>
            </a:r>
          </a:p>
        </p:txBody>
      </p:sp>
      <p:sp>
        <p:nvSpPr>
          <p:cNvPr id="55" name="Shape 55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s"/>
              <a:t>By Fausto, Mileidy, Ale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5" name="Shape 115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16" name="Shape 1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9874" y="194625"/>
            <a:ext cx="4382654" cy="2688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Shape 1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61350" y="-18249"/>
            <a:ext cx="4382650" cy="30167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s"/>
              <a:t>How humans affect the Carbon cycle?f</a:t>
            </a:r>
          </a:p>
        </p:txBody>
      </p:sp>
      <p:sp>
        <p:nvSpPr>
          <p:cNvPr id="123" name="Shape 1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lr>
                <a:srgbClr val="000000"/>
              </a:buClr>
            </a:pPr>
            <a:r>
              <a:rPr lang="es">
                <a:solidFill>
                  <a:srgbClr val="000000"/>
                </a:solidFill>
              </a:rPr>
              <a:t>Introducing more carbon dioxide into the atmosphere.</a:t>
            </a:r>
          </a:p>
          <a:p>
            <a:pPr indent="-228600" lvl="0" marL="457200" rtl="0">
              <a:spcBef>
                <a:spcPts val="0"/>
              </a:spcBef>
              <a:buClr>
                <a:srgbClr val="000000"/>
              </a:buClr>
            </a:pPr>
            <a:r>
              <a:rPr lang="es">
                <a:solidFill>
                  <a:srgbClr val="000000"/>
                </a:solidFill>
              </a:rPr>
              <a:t>When fossil fuels are burned, a large amount of carbon dioxide is released into the air.</a:t>
            </a:r>
          </a:p>
          <a:p>
            <a:pPr indent="-228600" lvl="0" marL="457200" rtl="0">
              <a:spcBef>
                <a:spcPts val="0"/>
              </a:spcBef>
              <a:buClr>
                <a:srgbClr val="000000"/>
              </a:buClr>
            </a:pPr>
            <a:r>
              <a:rPr lang="es">
                <a:solidFill>
                  <a:srgbClr val="000000"/>
                </a:solidFill>
              </a:rPr>
              <a:t>Deforestation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24" name="Shape 1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375" y="2842375"/>
            <a:ext cx="2857500" cy="16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Shape 1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24725" y="2842374"/>
            <a:ext cx="2619375" cy="16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Shape 1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29950" y="2842373"/>
            <a:ext cx="2438400" cy="160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s"/>
              <a:t>Bibliography</a:t>
            </a:r>
          </a:p>
        </p:txBody>
      </p:sp>
      <p:sp>
        <p:nvSpPr>
          <p:cNvPr id="132" name="Shape 13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s" sz="120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3"/>
              </a:rPr>
              <a:t>http://earthobservatory.nasa.gov/Features/CarbonCycle/page4.php</a:t>
            </a:r>
            <a:r>
              <a:rPr lang="es" sz="12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lvl="0">
              <a:spcBef>
                <a:spcPts val="0"/>
              </a:spcBef>
              <a:buNone/>
            </a:pPr>
            <a:r>
              <a:rPr lang="es" sz="120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4"/>
              </a:rPr>
              <a:t>https://www.mpg.de/19314/carbon_cycle</a:t>
            </a:r>
            <a:r>
              <a:rPr lang="es" sz="12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lvl="0">
              <a:spcBef>
                <a:spcPts val="0"/>
              </a:spcBef>
              <a:buNone/>
            </a:pPr>
            <a:r>
              <a:rPr lang="es" sz="120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5"/>
              </a:rPr>
              <a:t>https://eo.ucar.edu/kids/green/cycles6.htm</a:t>
            </a:r>
            <a:r>
              <a:rPr lang="es" sz="12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s"/>
              <a:t>General information</a:t>
            </a:r>
          </a:p>
        </p:txBody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55600" lvl="0" marL="457200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</a:pPr>
            <a:r>
              <a:rPr lang="es" sz="2000">
                <a:solidFill>
                  <a:srgbClr val="000000"/>
                </a:solidFill>
              </a:rPr>
              <a:t>Carbon cycle has changed with the climate change.</a:t>
            </a:r>
          </a:p>
          <a:p>
            <a:pPr indent="-355600" lvl="0" marL="457200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</a:pPr>
            <a:r>
              <a:rPr lang="es" sz="2000">
                <a:solidFill>
                  <a:srgbClr val="000000"/>
                </a:solidFill>
              </a:rPr>
              <a:t>The cool summers and the ice built up on land, slows the carbon cycle.</a:t>
            </a:r>
          </a:p>
          <a:p>
            <a:pPr indent="-228600" lvl="0" marL="45720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</a:pPr>
            <a:r>
              <a:rPr lang="es" sz="2000">
                <a:solidFill>
                  <a:srgbClr val="000000"/>
                </a:solidFill>
              </a:rPr>
              <a:t>Without human interference, the carbon in fossil fuels would leak slowly into the atmosphere through volcanic activity over millions of years.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x="311700" y="388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s"/>
              <a:t>Atmosphere</a:t>
            </a:r>
          </a:p>
        </p:txBody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Times New Roman"/>
            </a:pPr>
            <a:r>
              <a:rPr lang="es" sz="240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Plants use carbon dioxide and sunlight to make their own food and grow. </a:t>
            </a:r>
          </a:p>
          <a:p>
            <a:pPr indent="-381000" lvl="0" marL="457200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Times New Roman"/>
            </a:pPr>
            <a:r>
              <a:rPr lang="es" sz="240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The carbon becomes part of the plant.</a:t>
            </a:r>
          </a:p>
          <a:p>
            <a:pPr indent="-381000" lvl="0" marL="457200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Times New Roman"/>
            </a:pPr>
            <a:r>
              <a:rPr lang="es" sz="240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Plants that die and are buried may turn into fossil fuels made of carbon like coal and oil over millions of years.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s"/>
              <a:t>Cycle</a:t>
            </a:r>
          </a:p>
        </p:txBody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pic>
        <p:nvPicPr>
          <p:cNvPr id="74" name="Shape 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252200"/>
            <a:ext cx="3582575" cy="3582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Shape 7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18959" y="797599"/>
            <a:ext cx="4522839" cy="4188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s"/>
              <a:t>Lithosphere</a:t>
            </a:r>
          </a:p>
        </p:txBody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311700" y="101772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925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Times New Roman"/>
            </a:pPr>
            <a:r>
              <a:rPr lang="es" sz="190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Carbon is stored in the lithosphere in both </a:t>
            </a:r>
            <a:r>
              <a:rPr lang="es" sz="190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  <a:hlinkClick r:id="rId3"/>
              </a:rPr>
              <a:t>inorganic</a:t>
            </a:r>
            <a:r>
              <a:rPr lang="es" sz="190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and </a:t>
            </a:r>
            <a:r>
              <a:rPr lang="es" sz="190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  <a:hlinkClick r:id="rId4"/>
              </a:rPr>
              <a:t>organic</a:t>
            </a:r>
            <a:r>
              <a:rPr lang="es" sz="190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forms.</a:t>
            </a:r>
          </a:p>
          <a:p>
            <a:pPr indent="-34925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Times New Roman"/>
            </a:pPr>
            <a:r>
              <a:rPr lang="es" sz="190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s" sz="190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  <a:hlinkClick r:id="rId5"/>
              </a:rPr>
              <a:t>fossil fuels</a:t>
            </a:r>
            <a:r>
              <a:rPr lang="es" sz="190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like </a:t>
            </a:r>
            <a:r>
              <a:rPr lang="es" sz="190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  <a:hlinkClick r:id="rId6"/>
              </a:rPr>
              <a:t>coal</a:t>
            </a:r>
            <a:r>
              <a:rPr lang="es" sz="190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s" sz="190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  <a:hlinkClick r:id="rId7"/>
              </a:rPr>
              <a:t>oil</a:t>
            </a:r>
            <a:r>
              <a:rPr lang="es" sz="190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, and </a:t>
            </a:r>
            <a:r>
              <a:rPr lang="es" sz="190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  <a:hlinkClick r:id="rId8"/>
              </a:rPr>
              <a:t>natural gas</a:t>
            </a:r>
            <a:r>
              <a:rPr lang="es" sz="190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, oil </a:t>
            </a:r>
            <a:r>
              <a:rPr lang="es" sz="190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  <a:hlinkClick r:id="rId9"/>
              </a:rPr>
              <a:t>shale</a:t>
            </a:r>
            <a:r>
              <a:rPr lang="es" sz="190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, and </a:t>
            </a:r>
            <a:r>
              <a:rPr lang="es" sz="190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  <a:hlinkClick r:id="rId10"/>
              </a:rPr>
              <a:t>limestone</a:t>
            </a:r>
            <a:r>
              <a:rPr lang="es" sz="190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</a:p>
          <a:p>
            <a:pPr indent="-34925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Times New Roman"/>
            </a:pPr>
            <a:r>
              <a:rPr lang="es" sz="190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Organic forms include </a:t>
            </a:r>
            <a:r>
              <a:rPr lang="es" sz="190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  <a:hlinkClick r:id="rId11"/>
              </a:rPr>
              <a:t>litter</a:t>
            </a:r>
            <a:r>
              <a:rPr lang="es" sz="190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s" sz="190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  <a:hlinkClick r:id="rId12"/>
              </a:rPr>
              <a:t>organic matter</a:t>
            </a:r>
            <a:r>
              <a:rPr lang="es" sz="190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, and </a:t>
            </a:r>
            <a:r>
              <a:rPr lang="es" sz="190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  <a:hlinkClick r:id="rId13"/>
              </a:rPr>
              <a:t>humic</a:t>
            </a:r>
            <a:r>
              <a:rPr lang="es" sz="190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substances found in soils. </a:t>
            </a:r>
          </a:p>
          <a:p>
            <a:pPr indent="-349250" lvl="0" marL="457200" rtl="0">
              <a:lnSpc>
                <a:spcPct val="150000"/>
              </a:lnSpc>
              <a:spcBef>
                <a:spcPts val="1300"/>
              </a:spcBef>
              <a:spcAft>
                <a:spcPts val="1300"/>
              </a:spcAft>
              <a:buClr>
                <a:srgbClr val="262626"/>
              </a:buClr>
              <a:buSzPct val="100000"/>
              <a:buFont typeface="Times New Roman"/>
            </a:pPr>
            <a:r>
              <a:rPr lang="es" sz="1900">
                <a:solidFill>
                  <a:srgbClr val="262626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Carbon can leave the soil through soil respiration – which releases CO2, or by erosion.</a:t>
            </a:r>
          </a:p>
          <a:p>
            <a:pPr indent="-349250" lvl="0" marL="457200" rtl="0">
              <a:lnSpc>
                <a:spcPct val="150000"/>
              </a:lnSpc>
              <a:spcBef>
                <a:spcPts val="1300"/>
              </a:spcBef>
              <a:spcAft>
                <a:spcPts val="1300"/>
              </a:spcAft>
              <a:buClr>
                <a:srgbClr val="262626"/>
              </a:buClr>
              <a:buSzPct val="100000"/>
              <a:buFont typeface="Times New Roman"/>
            </a:pPr>
            <a:r>
              <a:rPr lang="es" sz="1900">
                <a:solidFill>
                  <a:srgbClr val="262626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Once they are transformed into rock, crude oil or natural gas </a:t>
            </a:r>
          </a:p>
          <a:p>
            <a:pPr indent="-349250" lvl="0" marL="457200" rtl="0">
              <a:lnSpc>
                <a:spcPct val="150000"/>
              </a:lnSpc>
              <a:spcBef>
                <a:spcPts val="1300"/>
              </a:spcBef>
              <a:spcAft>
                <a:spcPts val="1300"/>
              </a:spcAft>
              <a:buClr>
                <a:srgbClr val="262626"/>
              </a:buClr>
              <a:buSzPct val="100000"/>
              <a:buFont typeface="Times New Roman"/>
            </a:pPr>
            <a:r>
              <a:rPr lang="es" sz="1900">
                <a:solidFill>
                  <a:srgbClr val="262626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these are a source of fossil fuels. </a:t>
            </a:r>
          </a:p>
          <a:p>
            <a:pPr indent="-349250" lvl="0" marL="457200" rtl="0">
              <a:lnSpc>
                <a:spcPct val="150000"/>
              </a:lnSpc>
              <a:spcBef>
                <a:spcPts val="1300"/>
              </a:spcBef>
              <a:spcAft>
                <a:spcPts val="1300"/>
              </a:spcAft>
              <a:buClr>
                <a:srgbClr val="262626"/>
              </a:buClr>
              <a:buSzPct val="100000"/>
              <a:buFont typeface="Times New Roman"/>
            </a:pPr>
            <a:r>
              <a:rPr lang="es" sz="1900">
                <a:solidFill>
                  <a:srgbClr val="262626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These forms of carbon are highly stable and can remain in the lithosphere for millions of years.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s"/>
              <a:t>cycle</a:t>
            </a:r>
          </a:p>
        </p:txBody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88" name="Shape 8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225" y="1168125"/>
            <a:ext cx="4590100" cy="3016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Shape 8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52000" y="1152475"/>
            <a:ext cx="4492000" cy="3048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s"/>
              <a:t> Hydrosphere</a:t>
            </a:r>
          </a:p>
        </p:txBody>
      </p:sp>
      <p:sp>
        <p:nvSpPr>
          <p:cNvPr id="95" name="Shape 95"/>
          <p:cNvSpPr txBox="1"/>
          <p:nvPr>
            <p:ph idx="1" type="body"/>
          </p:nvPr>
        </p:nvSpPr>
        <p:spPr>
          <a:xfrm>
            <a:off x="311700" y="101772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9250" lvl="0" marL="457200" rtl="0">
              <a:lnSpc>
                <a:spcPct val="150000"/>
              </a:lnSpc>
              <a:spcBef>
                <a:spcPts val="1300"/>
              </a:spcBef>
              <a:spcAft>
                <a:spcPts val="1300"/>
              </a:spcAft>
              <a:buClr>
                <a:srgbClr val="262626"/>
              </a:buClr>
              <a:buSzPct val="100000"/>
              <a:buFont typeface="Times New Roman"/>
            </a:pPr>
            <a:r>
              <a:rPr lang="es" sz="1900">
                <a:solidFill>
                  <a:srgbClr val="262626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The upper layers of oceans hold a vast amount of dissolved organic carbon</a:t>
            </a:r>
          </a:p>
          <a:p>
            <a:pPr indent="-349250" lvl="0" marL="457200" rtl="0">
              <a:lnSpc>
                <a:spcPct val="150000"/>
              </a:lnSpc>
              <a:spcBef>
                <a:spcPts val="1300"/>
              </a:spcBef>
              <a:spcAft>
                <a:spcPts val="1300"/>
              </a:spcAft>
              <a:buClr>
                <a:srgbClr val="262626"/>
              </a:buClr>
              <a:buSzPct val="100000"/>
              <a:buFont typeface="Times New Roman"/>
            </a:pPr>
            <a:r>
              <a:rPr lang="es" sz="1900">
                <a:solidFill>
                  <a:srgbClr val="262626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 Lower ocean waters are rich in dissolved inorganic carbon. </a:t>
            </a:r>
          </a:p>
          <a:p>
            <a:pPr indent="-349250" lvl="0" marL="457200" rtl="0">
              <a:lnSpc>
                <a:spcPct val="150000"/>
              </a:lnSpc>
              <a:spcBef>
                <a:spcPts val="1300"/>
              </a:spcBef>
              <a:spcAft>
                <a:spcPts val="1300"/>
              </a:spcAft>
              <a:buClr>
                <a:srgbClr val="262626"/>
              </a:buClr>
              <a:buSzPct val="100000"/>
              <a:buFont typeface="Times New Roman"/>
            </a:pPr>
            <a:r>
              <a:rPr lang="es" sz="1900">
                <a:solidFill>
                  <a:srgbClr val="262626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Dissolved organic carbon in the surface layers is rapidly exchanged with the atmosphere because they are constantly in contact with each other. </a:t>
            </a:r>
          </a:p>
          <a:p>
            <a:pPr indent="-349250" lvl="0" marL="457200" rtl="0">
              <a:lnSpc>
                <a:spcPct val="150000"/>
              </a:lnSpc>
              <a:spcBef>
                <a:spcPts val="1300"/>
              </a:spcBef>
              <a:spcAft>
                <a:spcPts val="1300"/>
              </a:spcAft>
              <a:buClr>
                <a:srgbClr val="262626"/>
              </a:buClr>
              <a:buSzPct val="100000"/>
              <a:buFont typeface="Times New Roman"/>
            </a:pPr>
            <a:r>
              <a:rPr lang="es" sz="1900">
                <a:solidFill>
                  <a:srgbClr val="262626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The dissolved inorganic carbon is much deeper in the water column, and remains stored for longer periods of time – up to thousands of years.</a:t>
            </a:r>
          </a:p>
          <a:p>
            <a:pPr indent="-349250" lvl="0" marL="457200" rtl="0">
              <a:lnSpc>
                <a:spcPct val="150000"/>
              </a:lnSpc>
              <a:spcBef>
                <a:spcPts val="1300"/>
              </a:spcBef>
              <a:spcAft>
                <a:spcPts val="1300"/>
              </a:spcAft>
              <a:buClr>
                <a:srgbClr val="262626"/>
              </a:buClr>
              <a:buSzPct val="100000"/>
              <a:buFont typeface="Times New Roman"/>
            </a:pPr>
            <a:r>
              <a:rPr lang="es" sz="1900">
                <a:solidFill>
                  <a:srgbClr val="262626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It is the thermohaline circulation, which leads to the large scale mixing of ocean waters, which allows exchange between the upper and lower ocean layers.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19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1" name="Shape 10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02" name="Shape 10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76124" y="539150"/>
            <a:ext cx="3567874" cy="37157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Shape 10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583650"/>
            <a:ext cx="5384424" cy="36267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39285"/>
              <a:buFont typeface="Arial"/>
              <a:buNone/>
            </a:pPr>
            <a:r>
              <a:rPr lang="es"/>
              <a:t> Biosphere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lr>
                <a:schemeClr val="dk1"/>
              </a:buClr>
              <a:buFont typeface="Times New Roman"/>
            </a:pPr>
            <a:r>
              <a:rPr lang="es">
                <a:solidFill>
                  <a:schemeClr val="dk1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The carbon cycle illustrates the central importance of carbon in the biosphere</a:t>
            </a:r>
          </a:p>
          <a:p>
            <a:pPr indent="-228600" lvl="0" marL="457200" rtl="0">
              <a:spcBef>
                <a:spcPts val="0"/>
              </a:spcBef>
              <a:buClr>
                <a:schemeClr val="dk1"/>
              </a:buClr>
              <a:buFont typeface="Times New Roman"/>
            </a:pPr>
            <a:r>
              <a:rPr lang="es">
                <a:solidFill>
                  <a:schemeClr val="dk1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The biological cycling of carbon begins as photosynthetic organisms assimilate carbon dioxide or carbonates from the surrounding environment</a:t>
            </a:r>
          </a:p>
          <a:p>
            <a:pPr indent="-228600" lvl="0" marL="457200" rtl="0">
              <a:spcBef>
                <a:spcPts val="0"/>
              </a:spcBef>
              <a:buClr>
                <a:schemeClr val="dk1"/>
              </a:buClr>
              <a:buFont typeface="Times New Roman"/>
            </a:pPr>
            <a:r>
              <a:rPr lang="es">
                <a:solidFill>
                  <a:schemeClr val="dk1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In terrestrial communities, plants convert atmospheric carbon dioxide to carbon-based compounds through photosynthesis.</a:t>
            </a:r>
          </a:p>
          <a:p>
            <a:pPr indent="-228600" lvl="0" marL="457200" rtl="0">
              <a:spcBef>
                <a:spcPts val="0"/>
              </a:spcBef>
              <a:buClr>
                <a:schemeClr val="dk1"/>
              </a:buClr>
              <a:buFont typeface="Times New Roman"/>
            </a:pPr>
            <a:r>
              <a:rPr lang="es">
                <a:solidFill>
                  <a:schemeClr val="dk1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In aquatic communities, plants use dissolved carbon in the form of carbonates or carbon dioxide as the source of carbon for photosynthesis.</a:t>
            </a:r>
          </a:p>
          <a:p>
            <a:pPr indent="-228600" lvl="0" marL="457200" rtl="0">
              <a:spcBef>
                <a:spcPts val="0"/>
              </a:spcBef>
              <a:buClr>
                <a:schemeClr val="dk1"/>
              </a:buClr>
              <a:buFont typeface="Times New Roman"/>
            </a:pPr>
            <a:r>
              <a:rPr lang="es">
                <a:solidFill>
                  <a:schemeClr val="dk1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The release of carbon dioxide into the atmosphere or hydrosphere by animals and other organisms completes the biological part of the carbon cycle.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